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1" r:id="rId5"/>
    <p:sldId id="262" r:id="rId6"/>
    <p:sldId id="263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6BC47-416C-D5E3-68C2-B5DA135F9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A30FC-1E4A-E017-7832-2D8EFBDDB5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AFE2A-B042-302F-008B-BF45BC92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77A16-4E52-A181-C041-68C3898C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E5F70-9EDA-DBF7-19A8-2A0B114B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20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C647-9A9E-E074-2A54-E084582D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3BB4F-7442-A31C-22CD-DA930C73B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BBF6D-8F45-C4AE-5144-D06D5D80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CCB2-6E9E-4A66-AF71-D6C96221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8E638-D025-5D94-BE24-FDC08D85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87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D9776-6324-9BDE-5DA4-191B36ACD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F57FA-F982-D9F2-02E6-4EE61A62F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CC682-4366-AC06-0D8D-2EFC1B4C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52D9B-F301-EEAC-2049-B90387E8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7BE62-E9DE-940D-6558-E694FC14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97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4559-C9EC-3AB7-4ABF-29B0612D8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376B1-F270-B01F-F8D4-4FEFF90C0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79F7E-FBE8-5132-0A96-67F132F72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F2624-E14D-D937-E6B5-0BCA65F1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C36DD-9D3B-10D0-CC6E-DBA8D463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50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DB38-F14A-49A5-E5EA-67A93B9E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4ACBB-9221-8E09-9C50-5C242085A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97C31-730A-18B1-91AC-69C07CEAB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A266-4A25-64CE-426B-4644EB25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58D4C-83EB-FBD8-7A99-91C0A9E37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69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62FA-A619-03D5-BC9A-29A711BC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DE474-119E-9D8D-5D36-C9C257931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1894E-A819-40BA-E236-5CAE612E6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6B44B-078F-F6DD-5E3E-5797E500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EDC34-36C9-25DF-393D-B453061EC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21C4D-6CFC-7D95-2470-B7986CD0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76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838E-6E07-8933-23C1-1BE34641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37C55-73FC-035A-93B2-F91B5B7E4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0C8A4-3A52-1A80-939F-9A50641B9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C96FE-D677-8135-7145-E8CAFE3A4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9AEC7-D752-1883-16AC-198BC6F0A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5B62C1-35BE-24AF-54B0-E2CAEC4A4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474B6-8CBB-8929-117B-29F798C4C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79A96-E58B-2AB3-5D32-FA44AA6F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69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7E8C-2508-EC69-6AF3-5D21FD0C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30E59-4EDA-0063-5FC7-486E9829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18802-32C5-1341-00E6-421E8AC2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DE59C-5715-1542-A3FB-C665DD21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3841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C7A29F-3F78-8F71-C9EF-48956E565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3E591C-1B59-623C-E6E7-190448873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4670B-3AF0-A0A7-C9A7-7096647D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029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D1E5-55D7-6259-BA99-00646860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32AE9-24D3-DF0A-2CB3-BB51A6852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A42FB-F51F-02AA-116F-375D205F8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56111-5618-5CA2-B309-F2A45284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885F01-BF4A-D4EA-48D9-5E4F4F09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87EBA-C546-9917-D338-9E1A133E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47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205F-16B8-ADAA-53C4-08B2D814B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98074C-FF98-E922-CBBF-11766A758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5C984-4949-9A4E-D331-1FBD2EBA5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3DBB3-DA84-13B4-EB33-EB480C91C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3840B-EB0D-A1C1-544C-3112BFE0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499C1-23F7-4CAB-830A-E3BE05B5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33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88C7FB-968A-768A-4B4C-962ABD36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8F2A6-43DA-8DD7-C7DC-6A97D69B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5E6CA-5DC0-1147-396C-DBA8059455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1DEE8-C200-4B95-9241-F8DAD0D97E26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7BCB0-DFAB-0B03-13DA-9282ED47B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FC026-E34B-EF2B-BED7-D3BC05943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691EBC-158D-4ECA-9E18-BA25BF2C93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995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robot with a bag&#10;&#10;Description automatically generated">
            <a:extLst>
              <a:ext uri="{FF2B5EF4-FFF2-40B4-BE49-F238E27FC236}">
                <a16:creationId xmlns:a16="http://schemas.microsoft.com/office/drawing/2014/main" id="{F58F872B-C6EC-3283-3DD3-055769720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1" r="1" b="15724"/>
          <a:stretch/>
        </p:blipFill>
        <p:spPr bwMode="auto">
          <a:xfrm flipH="1">
            <a:off x="-170" y="10"/>
            <a:ext cx="84503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936925-A9B8-CA74-C2DB-BBF05C9CE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400" b="1" i="0" u="none" strike="noStrike" dirty="0">
                <a:solidFill>
                  <a:srgbClr val="FFFFFF"/>
                </a:solidFill>
                <a:effectLst/>
                <a:latin typeface="Palatino Linotype" panose="02040502050505030304" pitchFamily="18" charset="0"/>
              </a:rPr>
              <a:t>Recycling Waste POSE Detection  for Robotic Applications</a:t>
            </a:r>
            <a:endParaRPr lang="en-IN" sz="4400" b="1" dirty="0">
              <a:solidFill>
                <a:srgbClr val="FFFFFF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8CF13-CE86-88FA-EC64-203A1A412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Gian Moreira, Puru Arora</a:t>
            </a:r>
          </a:p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Simon Fraser University</a:t>
            </a:r>
          </a:p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1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School of Computing Science</a:t>
            </a:r>
            <a:endParaRPr lang="en-IN" sz="11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colorful squares and squares&#10;&#10;Description automatically generated with medium confidence">
            <a:extLst>
              <a:ext uri="{FF2B5EF4-FFF2-40B4-BE49-F238E27FC236}">
                <a16:creationId xmlns:a16="http://schemas.microsoft.com/office/drawing/2014/main" id="{D1BA040B-6372-4B83-DD53-538DF4F90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7703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4054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ow to Write a Problem Statement (Plus Example)">
            <a:extLst>
              <a:ext uri="{FF2B5EF4-FFF2-40B4-BE49-F238E27FC236}">
                <a16:creationId xmlns:a16="http://schemas.microsoft.com/office/drawing/2014/main" id="{E2B4EF56-8343-9424-2147-555D3F846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2" b="9719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636BD1-214F-20E5-3856-5AEA1B57F4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BB7380-D996-1FEE-F569-FE71F9C32500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POSE Detection for Rigid Garbage Objects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Essential for Robotic Movement planning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Tough challenge as there is no direct method to find POSE of objects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Problems with Current Techniques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 heuristic techniques like FAST-BRISK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Need RGBD Cameras, which are expensive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52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ight bulb on green grass">
            <a:extLst>
              <a:ext uri="{FF2B5EF4-FFF2-40B4-BE49-F238E27FC236}">
                <a16:creationId xmlns:a16="http://schemas.microsoft.com/office/drawing/2014/main" id="{D87AAB36-3B9A-B914-FA8E-14D695B9B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3272" b="1245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6DE2D-A33E-BBF1-FCED-41BA6508B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Plan of Action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98CE2B-4DD9-5160-3F39-6DDD32C3101C}"/>
              </a:ext>
            </a:extLst>
          </p:cNvPr>
          <p:cNvSpPr/>
          <p:nvPr/>
        </p:nvSpPr>
        <p:spPr>
          <a:xfrm>
            <a:off x="-92597" y="-2"/>
            <a:ext cx="12284597" cy="6858000"/>
          </a:xfrm>
          <a:prstGeom prst="rect">
            <a:avLst/>
          </a:prstGeom>
          <a:solidFill>
            <a:schemeClr val="dk1">
              <a:alpha val="1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2A4B6-844F-907E-26D0-493335F8A020}"/>
              </a:ext>
            </a:extLst>
          </p:cNvPr>
          <p:cNvSpPr txBox="1"/>
          <p:nvPr/>
        </p:nvSpPr>
        <p:spPr>
          <a:xfrm>
            <a:off x="357209" y="2375703"/>
            <a:ext cx="11659610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1  Detect the type of object and segment it to get its </a:t>
            </a:r>
            <a:r>
              <a:rPr lang="en-US" sz="2400" dirty="0" err="1">
                <a:solidFill>
                  <a:srgbClr val="FFFFFF"/>
                </a:solidFill>
              </a:rPr>
              <a:t>xy</a:t>
            </a:r>
            <a:r>
              <a:rPr lang="en-US" sz="2400" dirty="0">
                <a:solidFill>
                  <a:srgbClr val="FFFFFF"/>
                </a:solidFill>
              </a:rPr>
              <a:t>-position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2  Using PCA, we get the Objects orientation in the </a:t>
            </a:r>
            <a:r>
              <a:rPr lang="en-US" sz="2400" dirty="0" err="1">
                <a:solidFill>
                  <a:srgbClr val="FFFFFF"/>
                </a:solidFill>
              </a:rPr>
              <a:t>xy</a:t>
            </a:r>
            <a:r>
              <a:rPr lang="en-US" sz="2400" dirty="0">
                <a:solidFill>
                  <a:srgbClr val="FFFFFF"/>
                </a:solidFill>
              </a:rPr>
              <a:t>-plane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3  Collect the extremities of the object along its eigenvectors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4  Use Monocular depth estimation to get the depth field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5  Estimate the objects orientation based on the depth of the points collected at step 3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5" name="Picture 14" descr="A diagram of a computer circuit&#10;&#10;Description automatically generated">
            <a:extLst>
              <a:ext uri="{FF2B5EF4-FFF2-40B4-BE49-F238E27FC236}">
                <a16:creationId xmlns:a16="http://schemas.microsoft.com/office/drawing/2014/main" id="{49AEC642-CAA5-71FA-FB0C-E3BF01605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96" y="3992511"/>
            <a:ext cx="11659610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43380D-CA13-F957-633C-DC38B4CD0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9000"/>
                    </a14:imgEffect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 l="4409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2BA9EA-FCC4-10DF-D007-72FB778A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collage of images of grass and dirt&#10;&#10;Description automatically generated">
            <a:extLst>
              <a:ext uri="{FF2B5EF4-FFF2-40B4-BE49-F238E27FC236}">
                <a16:creationId xmlns:a16="http://schemas.microsoft.com/office/drawing/2014/main" id="{3B1C75C1-D971-4B9B-7E27-0107CE906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50" y="1216800"/>
            <a:ext cx="5805076" cy="4422915"/>
          </a:xfrm>
          <a:prstGeom prst="rect">
            <a:avLst/>
          </a:prstGeom>
        </p:spPr>
      </p:pic>
      <p:pic>
        <p:nvPicPr>
          <p:cNvPr id="8" name="Picture 7" descr="A collage of images of grass and dirt&#10;&#10;Description automatically generated">
            <a:extLst>
              <a:ext uri="{FF2B5EF4-FFF2-40B4-BE49-F238E27FC236}">
                <a16:creationId xmlns:a16="http://schemas.microsoft.com/office/drawing/2014/main" id="{AF45A46F-1907-84EC-EE15-40F5AF795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26" y="1216800"/>
            <a:ext cx="5807025" cy="44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1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F7A6FA-1A4B-EC35-6CDD-F2D209C3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Giraffe in the grass">
            <a:extLst>
              <a:ext uri="{FF2B5EF4-FFF2-40B4-BE49-F238E27FC236}">
                <a16:creationId xmlns:a16="http://schemas.microsoft.com/office/drawing/2014/main" id="{1DE60A19-6177-6ECB-AF5E-3920EE66D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7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 t="6401" b="21484"/>
          <a:stretch/>
        </p:blipFill>
        <p:spPr>
          <a:xfrm>
            <a:off x="19" y="9"/>
            <a:ext cx="12356103" cy="69503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4D286C7-8B47-DAE6-C4E3-84F123F2DDD4}"/>
              </a:ext>
            </a:extLst>
          </p:cNvPr>
          <p:cNvSpPr>
            <a:spLocks noGrp="1"/>
          </p:cNvSpPr>
          <p:nvPr/>
        </p:nvSpPr>
        <p:spPr>
          <a:xfrm>
            <a:off x="1312440" y="3965713"/>
            <a:ext cx="3027171" cy="8104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Waste </a:t>
            </a:r>
          </a:p>
        </p:txBody>
      </p:sp>
      <p:pic>
        <p:nvPicPr>
          <p:cNvPr id="7" name="Picture 6" descr="A close-up of a greyscale image&#10;&#10;Description automatically generated">
            <a:extLst>
              <a:ext uri="{FF2B5EF4-FFF2-40B4-BE49-F238E27FC236}">
                <a16:creationId xmlns:a16="http://schemas.microsoft.com/office/drawing/2014/main" id="{13C29582-49C2-B9BC-EC07-DF356689E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40" y="457200"/>
            <a:ext cx="3962400" cy="2971800"/>
          </a:xfrm>
          <a:prstGeom prst="rect">
            <a:avLst/>
          </a:prstGeom>
        </p:spPr>
      </p:pic>
      <p:pic>
        <p:nvPicPr>
          <p:cNvPr id="8" name="Picture 7" descr="A can in the grass&#10;&#10;Description automatically generated with medium confidence">
            <a:extLst>
              <a:ext uri="{FF2B5EF4-FFF2-40B4-BE49-F238E27FC236}">
                <a16:creationId xmlns:a16="http://schemas.microsoft.com/office/drawing/2014/main" id="{586930B6-7522-CB59-7CF6-06EA1C34C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40" y="3429000"/>
            <a:ext cx="3962400" cy="2971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20D6EF2-9F82-0783-BA40-EF6CB2EAD3A2}"/>
              </a:ext>
            </a:extLst>
          </p:cNvPr>
          <p:cNvSpPr/>
          <p:nvPr/>
        </p:nvSpPr>
        <p:spPr>
          <a:xfrm>
            <a:off x="6587261" y="927765"/>
            <a:ext cx="5076749" cy="5121343"/>
          </a:xfrm>
          <a:prstGeom prst="rect">
            <a:avLst/>
          </a:prstGeom>
          <a:solidFill>
            <a:schemeClr val="lt1">
              <a:alpha val="5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8D20EBB6-3945-7584-52B0-1EFD4C5566C5}"/>
              </a:ext>
            </a:extLst>
          </p:cNvPr>
          <p:cNvSpPr txBox="1"/>
          <p:nvPr/>
        </p:nvSpPr>
        <p:spPr>
          <a:xfrm>
            <a:off x="6587261" y="920621"/>
            <a:ext cx="49667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dirty="0"/>
              <a:t>	depth	x-axis	y-axis</a:t>
            </a:r>
          </a:p>
          <a:p>
            <a:r>
              <a:rPr lang="en-CA" sz="3200" dirty="0"/>
              <a:t>b	0.630	0.421	0.693</a:t>
            </a:r>
          </a:p>
          <a:p>
            <a:r>
              <a:rPr lang="en-CA" sz="3200" dirty="0"/>
              <a:t>b	0.682	0.481	0.622</a:t>
            </a:r>
          </a:p>
          <a:p>
            <a:r>
              <a:rPr lang="en-CA" sz="3200" dirty="0"/>
              <a:t>b	0.656	0.421	0.604</a:t>
            </a:r>
          </a:p>
          <a:p>
            <a:r>
              <a:rPr lang="en-CA" sz="3200" dirty="0"/>
              <a:t>b	0.668	0.481	0.711 	</a:t>
            </a:r>
          </a:p>
          <a:p>
            <a:endParaRPr lang="en-CA" sz="3200" dirty="0"/>
          </a:p>
          <a:p>
            <a:r>
              <a:rPr lang="en-CA" sz="3200" dirty="0"/>
              <a:t>g	0.587	0.257	0.703</a:t>
            </a:r>
          </a:p>
          <a:p>
            <a:r>
              <a:rPr lang="en-CA" sz="3200" dirty="0"/>
              <a:t>g	0.582	0.213	0.709</a:t>
            </a:r>
          </a:p>
          <a:p>
            <a:r>
              <a:rPr lang="en-CA" sz="3200" dirty="0"/>
              <a:t>g	0.595	0.257	0.790</a:t>
            </a:r>
          </a:p>
          <a:p>
            <a:r>
              <a:rPr lang="en-CA" sz="3200" dirty="0"/>
              <a:t>g	0.583	0.213	0.623</a:t>
            </a:r>
          </a:p>
        </p:txBody>
      </p:sp>
    </p:spTree>
    <p:extLst>
      <p:ext uri="{BB962C8B-B14F-4D97-AF65-F5344CB8AC3E}">
        <p14:creationId xmlns:p14="http://schemas.microsoft.com/office/powerpoint/2010/main" val="407414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CA670C-7388-E29A-D9C3-0B532838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Throwing empty plastic bottle into the rubbish">
            <a:extLst>
              <a:ext uri="{FF2B5EF4-FFF2-40B4-BE49-F238E27FC236}">
                <a16:creationId xmlns:a16="http://schemas.microsoft.com/office/drawing/2014/main" id="{5AAFA86A-9B00-9E07-1E74-3B449D0B6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5000"/>
                    </a14:imgEffect>
                    <a14:imgEffect>
                      <a14:brightnessContrast bright="-28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pic>
        <p:nvPicPr>
          <p:cNvPr id="6" name="Picture 5" descr="A grey sky with many small colored dots&#10;&#10;Description automatically generated with medium confidence">
            <a:extLst>
              <a:ext uri="{FF2B5EF4-FFF2-40B4-BE49-F238E27FC236}">
                <a16:creationId xmlns:a16="http://schemas.microsoft.com/office/drawing/2014/main" id="{51A9D79E-DE13-E9DE-36F8-CC9F7F157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9" y="455400"/>
            <a:ext cx="3964800" cy="2973600"/>
          </a:xfrm>
          <a:prstGeom prst="rect">
            <a:avLst/>
          </a:prstGeom>
        </p:spPr>
      </p:pic>
      <p:pic>
        <p:nvPicPr>
          <p:cNvPr id="7" name="Picture 6" descr="A stream with water and rocks&#10;&#10;Description automatically generated with medium confidence">
            <a:extLst>
              <a:ext uri="{FF2B5EF4-FFF2-40B4-BE49-F238E27FC236}">
                <a16:creationId xmlns:a16="http://schemas.microsoft.com/office/drawing/2014/main" id="{320ACBE4-3DB5-01D1-2D37-7BAFC1B71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9" y="3429000"/>
            <a:ext cx="3964800" cy="297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15ADA1-8372-6749-D285-86608BF601EF}"/>
              </a:ext>
            </a:extLst>
          </p:cNvPr>
          <p:cNvSpPr/>
          <p:nvPr/>
        </p:nvSpPr>
        <p:spPr>
          <a:xfrm>
            <a:off x="4664138" y="347677"/>
            <a:ext cx="3511906" cy="6390105"/>
          </a:xfrm>
          <a:prstGeom prst="rect">
            <a:avLst/>
          </a:prstGeom>
          <a:solidFill>
            <a:schemeClr val="lt1">
              <a:alpha val="71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9508E780-BC87-4E48-8AB2-8A6D4043E563}"/>
              </a:ext>
            </a:extLst>
          </p:cNvPr>
          <p:cNvSpPr txBox="1"/>
          <p:nvPr/>
        </p:nvSpPr>
        <p:spPr>
          <a:xfrm>
            <a:off x="4858128" y="212919"/>
            <a:ext cx="3220277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	 depth	x-axis	y-axis</a:t>
            </a:r>
          </a:p>
          <a:p>
            <a:r>
              <a:rPr lang="en-CA" sz="2000" dirty="0"/>
              <a:t>b0	0.704	0.447	0.735</a:t>
            </a:r>
          </a:p>
          <a:p>
            <a:r>
              <a:rPr lang="en-CA" sz="2000" dirty="0"/>
              <a:t>b0	0.696	0.432	0.739</a:t>
            </a:r>
          </a:p>
          <a:p>
            <a:r>
              <a:rPr lang="en-CA" sz="2000" dirty="0"/>
              <a:t>b0	0.707	0.447	0.752</a:t>
            </a:r>
          </a:p>
          <a:p>
            <a:r>
              <a:rPr lang="en-CA" sz="2000" dirty="0"/>
              <a:t>b0	0.684	0.432	0.722</a:t>
            </a:r>
          </a:p>
          <a:p>
            <a:r>
              <a:rPr lang="en-CA" sz="2000" dirty="0"/>
              <a:t>g1	0.549	0.089	0.895</a:t>
            </a:r>
          </a:p>
          <a:p>
            <a:r>
              <a:rPr lang="en-CA" sz="2000" dirty="0"/>
              <a:t>g1 	0.537	0.053	0.906</a:t>
            </a:r>
          </a:p>
          <a:p>
            <a:r>
              <a:rPr lang="en-CA" sz="2000" dirty="0"/>
              <a:t>g1 	0.548	0.089	0.979</a:t>
            </a:r>
          </a:p>
          <a:p>
            <a:r>
              <a:rPr lang="en-CA" sz="2000" dirty="0"/>
              <a:t>g1	0.542	0.053	0.822</a:t>
            </a:r>
          </a:p>
          <a:p>
            <a:r>
              <a:rPr lang="en-CA" sz="2000" dirty="0"/>
              <a:t>r2	0.773	0.506	0.572</a:t>
            </a:r>
          </a:p>
          <a:p>
            <a:r>
              <a:rPr lang="en-CA" sz="2000" dirty="0"/>
              <a:t>r2	0.705	0.471	0.553</a:t>
            </a:r>
          </a:p>
          <a:p>
            <a:r>
              <a:rPr lang="en-CA" sz="2000" dirty="0"/>
              <a:t>r2	0.775	0.506	0.594</a:t>
            </a:r>
          </a:p>
          <a:p>
            <a:r>
              <a:rPr lang="en-CA" sz="2000" dirty="0"/>
              <a:t>r2	0.706	0.471	0.531</a:t>
            </a:r>
          </a:p>
          <a:p>
            <a:r>
              <a:rPr lang="en-CA" sz="2000" dirty="0"/>
              <a:t>b3	0.692	0.423	0.820</a:t>
            </a:r>
          </a:p>
          <a:p>
            <a:r>
              <a:rPr lang="en-CA" sz="2000" dirty="0"/>
              <a:t>b3	0.648	0.379	0.786</a:t>
            </a:r>
          </a:p>
          <a:p>
            <a:r>
              <a:rPr lang="en-CA" sz="2000" dirty="0"/>
              <a:t>b3	0.687	0.423	0.871</a:t>
            </a:r>
          </a:p>
          <a:p>
            <a:r>
              <a:rPr lang="en-CA" sz="2000" dirty="0"/>
              <a:t>b3	0.642	0.379	0.735</a:t>
            </a:r>
          </a:p>
          <a:p>
            <a:r>
              <a:rPr lang="en-CA" sz="2000" dirty="0"/>
              <a:t>g4	0.693	0.425	0.818</a:t>
            </a:r>
          </a:p>
          <a:p>
            <a:r>
              <a:rPr lang="en-CA" sz="2000" dirty="0"/>
              <a:t>g4	0.649	0.381	0.787</a:t>
            </a:r>
          </a:p>
          <a:p>
            <a:r>
              <a:rPr lang="en-CA" sz="2000" dirty="0"/>
              <a:t>g4	0.688	0.425	0.873</a:t>
            </a:r>
          </a:p>
          <a:p>
            <a:r>
              <a:rPr lang="en-CA" sz="2000" dirty="0"/>
              <a:t>g4	0.643	0.381	0.732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F689E9-8235-D068-6A63-F256DB74EDF2}"/>
              </a:ext>
            </a:extLst>
          </p:cNvPr>
          <p:cNvSpPr/>
          <p:nvPr/>
        </p:nvSpPr>
        <p:spPr>
          <a:xfrm>
            <a:off x="8506069" y="603109"/>
            <a:ext cx="3776870" cy="5815064"/>
          </a:xfrm>
          <a:prstGeom prst="rect">
            <a:avLst/>
          </a:prstGeom>
          <a:solidFill>
            <a:schemeClr val="lt1">
              <a:alpha val="71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DF76506-893B-861C-1607-5AD7C2C6A924}"/>
              </a:ext>
            </a:extLst>
          </p:cNvPr>
          <p:cNvSpPr txBox="1"/>
          <p:nvPr/>
        </p:nvSpPr>
        <p:spPr>
          <a:xfrm>
            <a:off x="8812279" y="694486"/>
            <a:ext cx="37768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000" dirty="0"/>
              <a:t>	 depth	x-axis	y-axis</a:t>
            </a:r>
          </a:p>
          <a:p>
            <a:r>
              <a:rPr lang="en-CA" sz="2000" dirty="0"/>
              <a:t>r5	0.570	0.157	0.798</a:t>
            </a:r>
          </a:p>
          <a:p>
            <a:r>
              <a:rPr lang="en-CA" sz="2000" dirty="0"/>
              <a:t>r5	0.560	0.111	0.781</a:t>
            </a:r>
          </a:p>
          <a:p>
            <a:r>
              <a:rPr lang="en-CA" sz="2000" dirty="0"/>
              <a:t>r5	0.570	0.157	0.827</a:t>
            </a:r>
          </a:p>
          <a:p>
            <a:r>
              <a:rPr lang="en-CA" sz="2000" dirty="0"/>
              <a:t>r5	0.561	0.111	0.751</a:t>
            </a:r>
          </a:p>
          <a:p>
            <a:r>
              <a:rPr lang="en-CA" sz="2000" dirty="0"/>
              <a:t>g6	0.559	0.113	1.044</a:t>
            </a:r>
          </a:p>
          <a:p>
            <a:r>
              <a:rPr lang="en-CA" sz="2000" dirty="0"/>
              <a:t>g6	0.554	0.097	1.056</a:t>
            </a:r>
          </a:p>
          <a:p>
            <a:r>
              <a:rPr lang="en-CA" sz="2000" dirty="0"/>
              <a:t>g6	0.560	0.113	1.067</a:t>
            </a:r>
          </a:p>
          <a:p>
            <a:r>
              <a:rPr lang="en-CA" sz="2000" dirty="0"/>
              <a:t>g6	0.553	0.097	1.033</a:t>
            </a:r>
          </a:p>
          <a:p>
            <a:r>
              <a:rPr lang="en-CA" sz="2000" dirty="0"/>
              <a:t>b7	0.601	0.308	1.331</a:t>
            </a:r>
          </a:p>
          <a:p>
            <a:r>
              <a:rPr lang="en-CA" sz="2000" dirty="0"/>
              <a:t>b7	0.611	0.322	1.250</a:t>
            </a:r>
          </a:p>
          <a:p>
            <a:r>
              <a:rPr lang="en-CA" sz="2000" dirty="0"/>
              <a:t>b7	0.603	0.308	1.283</a:t>
            </a:r>
          </a:p>
          <a:p>
            <a:r>
              <a:rPr lang="en-CA" sz="2000" dirty="0"/>
              <a:t>b7	0.608	0.322	1.312</a:t>
            </a:r>
          </a:p>
          <a:p>
            <a:r>
              <a:rPr lang="en-CA" sz="2000" dirty="0"/>
              <a:t>r8	0.693	0.424	0.818</a:t>
            </a:r>
          </a:p>
          <a:p>
            <a:r>
              <a:rPr lang="en-CA" sz="2000" dirty="0"/>
              <a:t>r8	0.648	0.380	0.785</a:t>
            </a:r>
          </a:p>
          <a:p>
            <a:r>
              <a:rPr lang="en-CA" sz="2000" dirty="0"/>
              <a:t>r8	0.687	0.424	0.871</a:t>
            </a:r>
          </a:p>
          <a:p>
            <a:r>
              <a:rPr lang="en-CA" sz="2000" dirty="0"/>
              <a:t>r8	0.642	0.380	0.732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71850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68545F-E594-F802-CEB2-A3A315C69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3481" y="483211"/>
            <a:ext cx="4852360" cy="864822"/>
          </a:xfrm>
          <a:solidFill>
            <a:srgbClr val="262626">
              <a:alpha val="60000"/>
            </a:srgbClr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Software Pipeline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0B1498-7AD5-B270-E466-43C4E58AD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hould aesthetic doctors be more aware of sustainable packaging?">
            <a:extLst>
              <a:ext uri="{FF2B5EF4-FFF2-40B4-BE49-F238E27FC236}">
                <a16:creationId xmlns:a16="http://schemas.microsoft.com/office/drawing/2014/main" id="{FE9D051A-D922-EA74-71BF-B9B908DCA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3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389" y="0"/>
            <a:ext cx="12348794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close-up of a white object&#10;&#10;Description automatically generated">
            <a:extLst>
              <a:ext uri="{FF2B5EF4-FFF2-40B4-BE49-F238E27FC236}">
                <a16:creationId xmlns:a16="http://schemas.microsoft.com/office/drawing/2014/main" id="{61241B22-BF43-6176-FBE7-4CC6F370C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74" y="455400"/>
            <a:ext cx="3964800" cy="2973600"/>
          </a:xfrm>
          <a:prstGeom prst="rect">
            <a:avLst/>
          </a:prstGeom>
        </p:spPr>
      </p:pic>
      <p:pic>
        <p:nvPicPr>
          <p:cNvPr id="3" name="Picture 2" descr="A can in the grass&#10;&#10;Description automatically generated">
            <a:extLst>
              <a:ext uri="{FF2B5EF4-FFF2-40B4-BE49-F238E27FC236}">
                <a16:creationId xmlns:a16="http://schemas.microsoft.com/office/drawing/2014/main" id="{D28EEA8A-B4D0-286B-3AB2-B959F13F5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74" y="3429000"/>
            <a:ext cx="3964800" cy="2973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A4FD6B-7586-36D3-6DB9-7E6D695ADCD7}"/>
              </a:ext>
            </a:extLst>
          </p:cNvPr>
          <p:cNvSpPr/>
          <p:nvPr/>
        </p:nvSpPr>
        <p:spPr>
          <a:xfrm>
            <a:off x="5493481" y="1508948"/>
            <a:ext cx="5691542" cy="4390122"/>
          </a:xfrm>
          <a:prstGeom prst="rect">
            <a:avLst/>
          </a:prstGeom>
          <a:solidFill>
            <a:schemeClr val="lt1">
              <a:alpha val="71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D5B65F5E-9A73-EBE4-96B8-C5238F506AA5}"/>
              </a:ext>
            </a:extLst>
          </p:cNvPr>
          <p:cNvSpPr txBox="1"/>
          <p:nvPr/>
        </p:nvSpPr>
        <p:spPr>
          <a:xfrm>
            <a:off x="6342509" y="1839629"/>
            <a:ext cx="60032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/>
              <a:t>	 depth	x-axis	y-axis</a:t>
            </a:r>
          </a:p>
          <a:p>
            <a:r>
              <a:rPr lang="en-CA" sz="2400" dirty="0"/>
              <a:t>b	0.878	0.402	0.535</a:t>
            </a:r>
          </a:p>
          <a:p>
            <a:r>
              <a:rPr lang="en-CA" sz="2400" dirty="0"/>
              <a:t>b	0.729	0.286	0.560</a:t>
            </a:r>
          </a:p>
          <a:p>
            <a:r>
              <a:rPr lang="en-CA" sz="2400" dirty="0"/>
              <a:t>b	0.710	0.402	0.733</a:t>
            </a:r>
          </a:p>
          <a:p>
            <a:r>
              <a:rPr lang="en-CA" sz="2400" dirty="0"/>
              <a:t>b	0.770	0.286	0.362</a:t>
            </a:r>
          </a:p>
          <a:p>
            <a:endParaRPr lang="en-CA" sz="2400" dirty="0"/>
          </a:p>
          <a:p>
            <a:r>
              <a:rPr lang="en-CA" sz="2400" dirty="0"/>
              <a:t>g	0.982	0.379	0.652</a:t>
            </a:r>
          </a:p>
          <a:p>
            <a:r>
              <a:rPr lang="en-CA" sz="2400" dirty="0"/>
              <a:t>g	0.979	0.349	0.623</a:t>
            </a:r>
          </a:p>
          <a:p>
            <a:r>
              <a:rPr lang="en-CA" sz="2400" dirty="0"/>
              <a:t>g	0.984	0.379	0.664</a:t>
            </a:r>
          </a:p>
          <a:p>
            <a:r>
              <a:rPr lang="en-CA" sz="2400" dirty="0"/>
              <a:t>g	0.978	0.349	0.611</a:t>
            </a:r>
          </a:p>
        </p:txBody>
      </p:sp>
    </p:spTree>
    <p:extLst>
      <p:ext uri="{BB962C8B-B14F-4D97-AF65-F5344CB8AC3E}">
        <p14:creationId xmlns:p14="http://schemas.microsoft.com/office/powerpoint/2010/main" val="68263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520</Words>
  <Application>Microsoft Office PowerPoint</Application>
  <PresentationFormat>Widescreen</PresentationFormat>
  <Paragraphs>77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Palatino Linotype</vt:lpstr>
      <vt:lpstr>Office Theme</vt:lpstr>
      <vt:lpstr>Recycling Waste POSE Detection  for Robotic Applications</vt:lpstr>
      <vt:lpstr>Problem Statement</vt:lpstr>
      <vt:lpstr>Plan of Action</vt:lpstr>
      <vt:lpstr>PowerPoint Presentation</vt:lpstr>
      <vt:lpstr>PowerPoint Presentation</vt:lpstr>
      <vt:lpstr>PowerPoint Presentation</vt:lpstr>
      <vt:lpstr>Software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Yolo Kuch toh Karlo</dc:title>
  <dc:creator>SARTHAK DHAWAN</dc:creator>
  <cp:lastModifiedBy>Puru Arora</cp:lastModifiedBy>
  <cp:revision>5</cp:revision>
  <dcterms:created xsi:type="dcterms:W3CDTF">2024-04-12T02:16:30Z</dcterms:created>
  <dcterms:modified xsi:type="dcterms:W3CDTF">2024-04-12T18:25:58Z</dcterms:modified>
</cp:coreProperties>
</file>